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7" r:id="rId2"/>
    <p:sldId id="256" r:id="rId3"/>
    <p:sldId id="257" r:id="rId4"/>
    <p:sldId id="259" r:id="rId5"/>
    <p:sldId id="261" r:id="rId6"/>
    <p:sldId id="273" r:id="rId7"/>
    <p:sldId id="262" r:id="rId8"/>
    <p:sldId id="263" r:id="rId9"/>
    <p:sldId id="266" r:id="rId10"/>
    <p:sldId id="265" r:id="rId11"/>
    <p:sldId id="264" r:id="rId12"/>
    <p:sldId id="267" r:id="rId13"/>
    <p:sldId id="274" r:id="rId14"/>
    <p:sldId id="276" r:id="rId15"/>
    <p:sldId id="268" r:id="rId16"/>
    <p:sldId id="269" r:id="rId17"/>
    <p:sldId id="270" r:id="rId18"/>
    <p:sldId id="271" r:id="rId19"/>
    <p:sldId id="27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FFFF00"/>
    <a:srgbClr val="FF00FF"/>
    <a:srgbClr val="50FA64"/>
    <a:srgbClr val="D5FFD5"/>
    <a:srgbClr val="E8D1FF"/>
    <a:srgbClr val="ECECEC"/>
    <a:srgbClr val="F3E7FF"/>
    <a:srgbClr val="C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29740-6983-432D-A181-A2FDA3E15FDC}" type="datetimeFigureOut">
              <a:rPr lang="en-US" smtClean="0"/>
              <a:t>8/6/2016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C54AF-4D94-4C60-9DEA-E3CE6D0DD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স্বাগতম দ্বারা সকল শিক্ষার্থীর</a:t>
            </a:r>
            <a:r>
              <a:rPr lang="bn-IN" baseline="0" dirty="0" smtClean="0"/>
              <a:t> দৃষ্টি আকর্ষন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34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শক্তির</a:t>
            </a:r>
            <a:r>
              <a:rPr lang="bn-IN" baseline="0" dirty="0" smtClean="0"/>
              <a:t> প্রধান উৎস গুলো কী কী?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7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শক্তির</a:t>
            </a:r>
            <a:r>
              <a:rPr lang="bn-IN" baseline="0" dirty="0" smtClean="0"/>
              <a:t> প্রধান উৎস গুলো </a:t>
            </a:r>
            <a:r>
              <a:rPr lang="bn-IN" baseline="0" dirty="0" smtClean="0"/>
              <a:t> </a:t>
            </a:r>
            <a:r>
              <a:rPr lang="bn-IN" baseline="0" dirty="0" smtClean="0"/>
              <a:t>কী?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92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জৈব পদার্থের</a:t>
            </a:r>
            <a:r>
              <a:rPr lang="bn-IN" baseline="0" dirty="0" smtClean="0"/>
              <a:t> প্রধান উৎস কী? </a:t>
            </a:r>
            <a:r>
              <a:rPr lang="bn-IN" dirty="0" smtClean="0"/>
              <a:t>জৈব</a:t>
            </a:r>
            <a:r>
              <a:rPr lang="bn-IN" baseline="0" dirty="0" smtClean="0"/>
              <a:t> পদার্থে কী কী আছে? জৈব পদার্থ থেকে কোন শক্তি পাওয়া যায়?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5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নবায়নযোগ্য</a:t>
            </a:r>
            <a:r>
              <a:rPr lang="bn-IN" baseline="0" dirty="0" smtClean="0"/>
              <a:t> শক্তি কী? এ শক্তির উৎস কী কী? এ শক্তিকে পুনরায় কী করা যায়?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6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দলীয় কাজের মাধ্যমে</a:t>
            </a:r>
            <a:r>
              <a:rPr lang="bn-IN" baseline="0" dirty="0" smtClean="0"/>
              <a:t> শিক্ষার্থীদের মধ্যে আজকের পাঠের ধারনা দৃঢ় জরার সহায়তা করা যেতে পারে। </a:t>
            </a:r>
            <a:r>
              <a:rPr lang="bn-IN" dirty="0" smtClean="0"/>
              <a:t>সময়—৫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4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বিষয়বস্তুর সুস্পষ্ট ধারনার জন্য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বিভিন্ন শক্তি সম্পর্কে প্রশ্ন করে উত্তর জানতে চাওয়া 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4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থেকে কী পাওয়া যায়? পাতা বাতাস থেকে কী গ্রহন করে? পাতায় কী কী তৈরি হয়? পাতায় এগুলো কীভাবে তৈরি হয়? পাতায় সংঘটিত বিক্রিয়াটির জন্য কী প্রয়োজন?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74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বাড়ির কাজের</a:t>
            </a:r>
            <a:r>
              <a:rPr lang="bn-IN" baseline="0" dirty="0" smtClean="0"/>
              <a:t> খাতা দেখে শিক্ষার্থীদের বিষয়ের প্রতি সচেতন করে তুলতে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15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শ্রেণীর কাজ সমাপ্ত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9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 রাখা</a:t>
            </a:r>
            <a:r>
              <a:rPr lang="bn-IN" baseline="0" dirty="0" smtClean="0"/>
              <a:t>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9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বল প্রয়োগ করায় কী ঘটেছে?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বলটি দূরে যাওয়ায় কী হল? বল ও সরণ গুণ করায় কী হয়?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6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লোকটি কী করছে?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হাল চাষ করাকে কী বলে? লোকটির কাজ করার কী আছে? কাজ করার সামর্থ্যকে কী বলে? শিক্ষার্থীদের নিকট থেকে উত্তর জান্নার পর আজকের </a:t>
            </a:r>
          </a:p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পাঠ ঘোষণা করা যেতে পারে।</a:t>
            </a:r>
            <a:r>
              <a:rPr lang="bn-IN" dirty="0" smtClean="0"/>
              <a:t>শক্তির</a:t>
            </a:r>
            <a:r>
              <a:rPr lang="bn-IN" baseline="0" dirty="0" smtClean="0"/>
              <a:t> প্রধান উৎস গুলো কী কী?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9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 রাখা</a:t>
            </a:r>
            <a:r>
              <a:rPr lang="bn-IN" baseline="0" dirty="0" smtClean="0"/>
              <a:t> যেতে পারে অথবা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2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পৃথিবী</a:t>
            </a:r>
            <a:r>
              <a:rPr lang="bn-IN" baseline="0" dirty="0" smtClean="0"/>
              <a:t> দেখতে কেমন? চারপাশে কী দেখা যায়? পৃথিবীর সর্বদা কী পরিবর্তন হচ্ছে? পরিবর্তনের জন্য কী প্রয়োজন?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জগত গতিশীল কেন?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6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 চালাচ্ছে? মোটর সাইকেল কী অবস্থায় আছে? গতির জন্য কী প্রয়োজন? এ শক্তিকে কী বলে? সচল বস্তু কী শক্তি লাভ করে? গতিশক্তির গাণিতিক সূত্র কী?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29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পাহাড়ের উপর কী আছে? বলের কী আছে? লোকটি কোথায় আছে? ভূমি থেকে পাহাড়ের ঐ স্থান পর্যন্ত দূরত্তকে কী বলে? ঐ স্থানে বলটি কী ত্বরণ লাভ করে? অবস্থা পরিবর্তনের জন্য বস্তু কী শক্তি লাভ করে? বিভব শক্তির সূত্র কী?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2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কী জন্য গাড়ীটি বিভব বৃদ্ধি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পায়? কী কারনে গতি শক্তি বৃধি পায়? এই দুই শক্তির মধ্যে সম্পর্ক কী?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5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20621"/>
            <a:ext cx="6400800" cy="5016758"/>
          </a:xfrm>
          <a:prstGeom prst="rect">
            <a:avLst/>
          </a:prstGeom>
          <a:solidFill>
            <a:srgbClr val="F4EAF6"/>
          </a:solidFill>
          <a:ln w="76200">
            <a:solidFill>
              <a:srgbClr val="00EA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72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1999" y="603956"/>
            <a:ext cx="7620002" cy="5644444"/>
            <a:chOff x="761999" y="451556"/>
            <a:chExt cx="7620002" cy="56444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9" y="451556"/>
              <a:ext cx="7620002" cy="5644444"/>
            </a:xfrm>
            <a:prstGeom prst="rect">
              <a:avLst/>
            </a:prstGeom>
          </p:spPr>
        </p:pic>
        <p:sp>
          <p:nvSpPr>
            <p:cNvPr id="4" name="Flowchart: Process 3"/>
            <p:cNvSpPr/>
            <p:nvPr/>
          </p:nvSpPr>
          <p:spPr>
            <a:xfrm>
              <a:off x="838199" y="533400"/>
              <a:ext cx="7391402" cy="838200"/>
            </a:xfrm>
            <a:prstGeom prst="flowChartProcess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বিভব শক্তি ও গতিশক্তি</a:t>
              </a:r>
              <a:endPara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3124200" y="3048000"/>
              <a:ext cx="2667002" cy="838200"/>
            </a:xfrm>
            <a:prstGeom prst="flowChartProcess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বিভব শক্তি   গতিশক্তি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3928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40603"/>
            <a:ext cx="7773319" cy="830997"/>
          </a:xfrm>
          <a:prstGeom prst="rect">
            <a:avLst/>
          </a:prstGeom>
          <a:solidFill>
            <a:srgbClr val="E0DDE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শক্তির প্রধান উৎস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40434"/>
            <a:ext cx="3801756" cy="2393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6086"/>
            <a:ext cx="3801756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75" y="1546086"/>
            <a:ext cx="3849244" cy="2295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1578114"/>
            <a:ext cx="12954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50FA64"/>
                </a:solidFill>
                <a:latin typeface="NikoshBAN" pitchFamily="2" charset="0"/>
                <a:cs typeface="NikoshBAN" pitchFamily="2" charset="0"/>
              </a:rPr>
              <a:t>কয়লা</a:t>
            </a:r>
            <a:endParaRPr lang="en-US" sz="4000" dirty="0">
              <a:solidFill>
                <a:srgbClr val="50FA6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962400"/>
            <a:ext cx="20574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খনিজ তেল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124200"/>
            <a:ext cx="2667001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প্রাকৃতিক গ্যাস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13" y="3940434"/>
            <a:ext cx="3840444" cy="2393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03464" y="5638800"/>
            <a:ext cx="2078336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আগ্নেয় গিরি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44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958"/>
            <a:ext cx="4038600" cy="27424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31956"/>
            <a:ext cx="3962400" cy="26926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8366" y="72526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1004" y="3697069"/>
            <a:ext cx="2082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নিউক্লীয়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7245"/>
            <a:ext cx="3962400" cy="2818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4695" y="615356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" y="3631957"/>
            <a:ext cx="4038600" cy="2635180"/>
            <a:chOff x="342899" y="3448990"/>
            <a:chExt cx="4229101" cy="31050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" y="3448990"/>
              <a:ext cx="4192089" cy="310500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6144986"/>
              <a:ext cx="4229100" cy="381000"/>
            </a:xfrm>
            <a:prstGeom prst="rect">
              <a:avLst/>
            </a:prstGeom>
            <a:solidFill>
              <a:srgbClr val="1E9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9397" y="3697069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760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1447801"/>
            <a:ext cx="3839308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74" y="1447801"/>
            <a:ext cx="386265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lowchart: Process 11"/>
          <p:cNvSpPr/>
          <p:nvPr/>
        </p:nvSpPr>
        <p:spPr>
          <a:xfrm>
            <a:off x="580291" y="5562600"/>
            <a:ext cx="8031233" cy="76200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বায়োমাস শক্তি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291" y="587514"/>
            <a:ext cx="803123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কার্বন ও হাইড্রোজেন সমৃদ্ধ জৈব পদার্থ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00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8714" y="5486400"/>
            <a:ext cx="7848600" cy="584775"/>
          </a:xfrm>
          <a:prstGeom prst="rect">
            <a:avLst/>
          </a:prstGeom>
          <a:solidFill>
            <a:srgbClr val="E0DDE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পুনরায় ব্যবহার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8714" y="670985"/>
            <a:ext cx="7859486" cy="4586815"/>
            <a:chOff x="457200" y="458497"/>
            <a:chExt cx="7859486" cy="5011901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458497"/>
              <a:ext cx="7859486" cy="5011901"/>
              <a:chOff x="457200" y="458497"/>
              <a:chExt cx="7859486" cy="5011901"/>
            </a:xfrm>
          </p:grpSpPr>
          <p:sp>
            <p:nvSpPr>
              <p:cNvPr id="3" name="Flowchart: Process 2"/>
              <p:cNvSpPr/>
              <p:nvPr/>
            </p:nvSpPr>
            <p:spPr>
              <a:xfrm>
                <a:off x="457200" y="458497"/>
                <a:ext cx="7837714" cy="612648"/>
              </a:xfrm>
              <a:prstGeom prst="flowChartProcess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নবায়নযোগ্য শক্তি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751" r="4498"/>
              <a:stretch/>
            </p:blipFill>
            <p:spPr bwMode="auto">
              <a:xfrm>
                <a:off x="457200" y="982762"/>
                <a:ext cx="7859486" cy="4487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Flowchart: Process 3"/>
              <p:cNvSpPr/>
              <p:nvPr/>
            </p:nvSpPr>
            <p:spPr>
              <a:xfrm>
                <a:off x="2427514" y="1292352"/>
                <a:ext cx="1687286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পানি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>
                <a:off x="598714" y="3654552"/>
                <a:ext cx="1687286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সৌর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Flowchart: Process 7"/>
              <p:cNvSpPr/>
              <p:nvPr/>
            </p:nvSpPr>
            <p:spPr>
              <a:xfrm>
                <a:off x="827314" y="4797552"/>
                <a:ext cx="1687286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বায়ু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6144986" y="4797552"/>
                <a:ext cx="2084614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ভূ-তাপীয়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6144986" y="758952"/>
                <a:ext cx="2084614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বায়োমাস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3352800" y="2286000"/>
              <a:ext cx="2438400" cy="1752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</a:rPr>
                <a:t>শক্তির উৎস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9646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894" y="457200"/>
            <a:ext cx="704621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894" y="5663625"/>
            <a:ext cx="70462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“কাজ ও শক্তি পরস্পরের পরিপূরক”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বিশ্লেষণ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95429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95429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111"/>
          <a:stretch/>
        </p:blipFill>
        <p:spPr>
          <a:xfrm flipH="1">
            <a:off x="1048894" y="1286744"/>
            <a:ext cx="7046212" cy="42867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85868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707886"/>
          </a:xfrm>
          <a:prstGeom prst="rect">
            <a:avLst/>
          </a:prstGeom>
          <a:solidFill>
            <a:srgbClr val="F3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926" r="22714" b="7371"/>
          <a:stretch/>
        </p:blipFill>
        <p:spPr>
          <a:xfrm>
            <a:off x="533400" y="1295400"/>
            <a:ext cx="4193616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>
            <a:off x="838200" y="1904999"/>
            <a:ext cx="0" cy="274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8200" y="4648200"/>
            <a:ext cx="8011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39311" y="4368225"/>
            <a:ext cx="3087705" cy="584775"/>
          </a:xfrm>
          <a:prstGeom prst="rect">
            <a:avLst/>
          </a:prstGeom>
          <a:solidFill>
            <a:srgbClr val="CD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শক্তি জমা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9310" y="5029200"/>
            <a:ext cx="3087705" cy="584775"/>
          </a:xfrm>
          <a:prstGeom prst="rect">
            <a:avLst/>
          </a:prstGeom>
          <a:solidFill>
            <a:srgbClr val="F3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বিভব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4" y="1295400"/>
            <a:ext cx="3819526" cy="28476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57802" y="5011028"/>
            <a:ext cx="3428998" cy="584775"/>
          </a:xfrm>
          <a:prstGeom prst="rect">
            <a:avLst/>
          </a:prstGeom>
          <a:solidFill>
            <a:srgbClr val="ECECE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2" y="4368225"/>
            <a:ext cx="3429000" cy="584775"/>
          </a:xfrm>
          <a:prstGeom prst="rect">
            <a:avLst/>
          </a:prstGeom>
          <a:solidFill>
            <a:srgbClr val="D5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শক্তি কাজ করছে?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065785" y="1064285"/>
            <a:ext cx="6598" cy="222221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2165494"/>
            <a:ext cx="0" cy="2482705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5029202" y="4660613"/>
            <a:ext cx="228600" cy="1"/>
          </a:xfrm>
          <a:prstGeom prst="straightConnector1">
            <a:avLst/>
          </a:prstGeom>
          <a:ln w="381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6400" y="5715000"/>
            <a:ext cx="7047493" cy="584775"/>
          </a:xfrm>
          <a:prstGeom prst="rect">
            <a:avLst/>
          </a:prstGeom>
          <a:solidFill>
            <a:srgbClr val="E8D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নবায়নযোগ্য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শক্তি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ব্যবহারের প্রধান সুবিধা কী?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1082" y="5714999"/>
            <a:ext cx="7047493" cy="584775"/>
          </a:xfrm>
          <a:prstGeom prst="rect">
            <a:avLst/>
          </a:prstGeom>
          <a:solidFill>
            <a:srgbClr val="D5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উৎস শেষ হয়ে যায় না এবং পরিবেশ দূষণ হয়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95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9" grpId="0" animBg="1"/>
      <p:bldP spid="10" grpId="0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627742" y="5410200"/>
            <a:ext cx="7906658" cy="842772"/>
          </a:xfrm>
          <a:prstGeom prst="flowChartProcess">
            <a:avLst/>
          </a:prstGeom>
          <a:solidFill>
            <a:srgbClr val="75FB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বায়োমাস শক্তি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0400" y="533400"/>
            <a:ext cx="7874000" cy="4724400"/>
            <a:chOff x="660400" y="533400"/>
            <a:chExt cx="7874000" cy="4724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0" y="533400"/>
              <a:ext cx="7874000" cy="4724400"/>
            </a:xfrm>
            <a:prstGeom prst="rect">
              <a:avLst/>
            </a:prstGeom>
          </p:spPr>
        </p:pic>
        <p:sp>
          <p:nvSpPr>
            <p:cNvPr id="12" name="Flowchart: Process 11"/>
            <p:cNvSpPr/>
            <p:nvPr/>
          </p:nvSpPr>
          <p:spPr>
            <a:xfrm>
              <a:off x="1066800" y="2819400"/>
              <a:ext cx="1066800" cy="612648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en-US" sz="28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3429000" y="1673352"/>
              <a:ext cx="1066800" cy="612648"/>
            </a:xfrm>
            <a:prstGeom prst="flowChartProcess">
              <a:avLst/>
            </a:prstGeom>
            <a:solidFill>
              <a:srgbClr val="C9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আলো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066800" y="3657600"/>
              <a:ext cx="1066800" cy="612648"/>
            </a:xfrm>
            <a:prstGeom prst="flowChartProcess">
              <a:avLst/>
            </a:prstGeom>
            <a:solidFill>
              <a:srgbClr val="00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4914900" y="4648200"/>
              <a:ext cx="1752600" cy="483543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অক্সিজেন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6324600" y="3121152"/>
              <a:ext cx="1905000" cy="612648"/>
            </a:xfrm>
            <a:prstGeom prst="flowChartProcess">
              <a:avLst/>
            </a:prstGeom>
            <a:solidFill>
              <a:srgbClr val="993366"/>
            </a:solidFill>
            <a:ln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কার্বোহাইড্রেড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25677" y="609600"/>
            <a:ext cx="5232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বিক্রিয়াটি থেকে কোন শক্তি পাওয়া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5" y="533400"/>
            <a:ext cx="79343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Process 18"/>
          <p:cNvSpPr/>
          <p:nvPr/>
        </p:nvSpPr>
        <p:spPr>
          <a:xfrm>
            <a:off x="3505200" y="1520952"/>
            <a:ext cx="1066800" cy="612648"/>
          </a:xfrm>
          <a:prstGeom prst="flowChartProcess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990600" y="3908489"/>
            <a:ext cx="1066800" cy="612648"/>
          </a:xfrm>
          <a:prstGeom prst="flowChartProcess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990600" y="2841689"/>
            <a:ext cx="1066800" cy="61264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5697"/>
            <a:ext cx="1114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306228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lowchart: Process 23"/>
          <p:cNvSpPr/>
          <p:nvPr/>
        </p:nvSpPr>
        <p:spPr>
          <a:xfrm>
            <a:off x="6400800" y="2994089"/>
            <a:ext cx="1905000" cy="612648"/>
          </a:xfrm>
          <a:prstGeom prst="flowChartProcess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কার্বোহাইড্রেড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6762"/>
            <a:ext cx="9144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lowchart: Process 25"/>
          <p:cNvSpPr/>
          <p:nvPr/>
        </p:nvSpPr>
        <p:spPr>
          <a:xfrm>
            <a:off x="4953000" y="4673537"/>
            <a:ext cx="1752600" cy="483543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Plus 26"/>
          <p:cNvSpPr/>
          <p:nvPr/>
        </p:nvSpPr>
        <p:spPr>
          <a:xfrm>
            <a:off x="1300843" y="3531299"/>
            <a:ext cx="446314" cy="304038"/>
          </a:xfrm>
          <a:prstGeom prst="mathPlus">
            <a:avLst>
              <a:gd name="adj1" fmla="val 6853"/>
            </a:avLst>
          </a:prstGeom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12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38" y="533400"/>
            <a:ext cx="8047861" cy="707886"/>
          </a:xfrm>
          <a:prstGeom prst="rect">
            <a:avLst/>
          </a:prstGeom>
          <a:gradFill flip="none" rotWithShape="1">
            <a:gsLst>
              <a:gs pos="0">
                <a:srgbClr val="50FA64">
                  <a:tint val="66000"/>
                  <a:satMod val="160000"/>
                </a:srgbClr>
              </a:gs>
              <a:gs pos="50000">
                <a:srgbClr val="50FA64">
                  <a:tint val="44500"/>
                  <a:satMod val="160000"/>
                </a:srgbClr>
              </a:gs>
              <a:gs pos="100000">
                <a:srgbClr val="50FA64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399" y="5334000"/>
            <a:ext cx="8077199" cy="584775"/>
          </a:xfrm>
          <a:prstGeom prst="rect">
            <a:avLst/>
          </a:prstGeom>
          <a:solidFill>
            <a:srgbClr val="D5FFD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চারজনের মোট গতিশক্তির পরিমান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8077200" cy="3810000"/>
            <a:chOff x="533400" y="1828800"/>
            <a:chExt cx="8077200" cy="3200400"/>
          </a:xfrm>
        </p:grpSpPr>
        <p:grpSp>
          <p:nvGrpSpPr>
            <p:cNvPr id="9" name="Group 8"/>
            <p:cNvGrpSpPr/>
            <p:nvPr/>
          </p:nvGrpSpPr>
          <p:grpSpPr>
            <a:xfrm>
              <a:off x="533400" y="1828800"/>
              <a:ext cx="8077200" cy="3200400"/>
              <a:chOff x="533400" y="1828800"/>
              <a:chExt cx="8077200" cy="32004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828800"/>
                <a:ext cx="8077200" cy="3200400"/>
              </a:xfrm>
              <a:prstGeom prst="rect">
                <a:avLst/>
              </a:prstGeom>
            </p:spPr>
          </p:pic>
          <p:sp>
            <p:nvSpPr>
              <p:cNvPr id="6" name="Flowchart: Process 5"/>
              <p:cNvSpPr/>
              <p:nvPr/>
            </p:nvSpPr>
            <p:spPr>
              <a:xfrm>
                <a:off x="533400" y="1828800"/>
                <a:ext cx="8077200" cy="612648"/>
              </a:xfrm>
              <a:prstGeom prst="flowChartProcess">
                <a:avLst/>
              </a:prstGeom>
              <a:solidFill>
                <a:srgbClr val="0079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সাইকেল আরোহীর প্রত্যেকের ভর ও বেগ সমান</a:t>
                </a:r>
                <a:endPara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16200000">
                <a:off x="4316185" y="713015"/>
                <a:ext cx="1730829" cy="6858000"/>
              </a:xfrm>
              <a:prstGeom prst="rtTriangle">
                <a:avLst/>
              </a:prstGeom>
              <a:solidFill>
                <a:srgbClr val="2282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V= 20ms</a:t>
                </a:r>
                <a:r>
                  <a:rPr lang="en-US" sz="36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m= 40kg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475383" y="4444425"/>
              <a:ext cx="21932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 = 9.8ms</a:t>
              </a:r>
              <a:r>
                <a:rPr lang="en-US" sz="32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–2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595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762000"/>
            <a:ext cx="7010400" cy="487680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52752"/>
            <a:ext cx="4876800" cy="1862048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401"/>
              </a:avLst>
            </a:prstTxWarp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997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638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44034" y="1859340"/>
            <a:ext cx="3013966" cy="2107798"/>
            <a:chOff x="3646394" y="1481817"/>
            <a:chExt cx="3013966" cy="2107798"/>
          </a:xfrm>
        </p:grpSpPr>
        <p:sp>
          <p:nvSpPr>
            <p:cNvPr id="5" name="Minus 4"/>
            <p:cNvSpPr/>
            <p:nvPr/>
          </p:nvSpPr>
          <p:spPr>
            <a:xfrm rot="5400000">
              <a:off x="4579508" y="2558546"/>
              <a:ext cx="1147738" cy="914400"/>
            </a:xfrm>
            <a:prstGeom prst="mathMinus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46394" y="1481817"/>
              <a:ext cx="3013966" cy="156966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none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bn-BD" sz="9600" dirty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9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281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0600" y="708147"/>
            <a:ext cx="7191022" cy="5441706"/>
            <a:chOff x="959556" y="624849"/>
            <a:chExt cx="7191022" cy="5441706"/>
          </a:xfrm>
        </p:grpSpPr>
        <p:sp>
          <p:nvSpPr>
            <p:cNvPr id="7" name="TextBox 1"/>
            <p:cNvSpPr txBox="1"/>
            <p:nvPr/>
          </p:nvSpPr>
          <p:spPr>
            <a:xfrm>
              <a:off x="3352800" y="624849"/>
              <a:ext cx="2362200" cy="1336596"/>
            </a:xfrm>
            <a:prstGeom prst="rect">
              <a:avLst/>
            </a:prstGeom>
            <a:noFill/>
          </p:spPr>
          <p:txBody>
            <a:bodyPr wrap="none" numCol="1" rtlCol="0">
              <a:prstTxWarp prst="textInflateTop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কৃতজ্ঞতা স্বীকার </a:t>
              </a:r>
              <a:endPara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959556" y="3537115"/>
              <a:ext cx="7191022" cy="95410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 smtClean="0">
                  <a:solidFill>
                    <a:srgbClr val="005426"/>
                  </a:solidFill>
                  <a:latin typeface="NikoshBAN" pitchFamily="2" charset="0"/>
                  <a:cs typeface="NikoshBAN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তিনি হলেন-  </a:t>
              </a:r>
              <a:endParaRPr lang="en-US" sz="28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1035756" y="4681560"/>
              <a:ext cx="7010400" cy="954107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জনাব মোঃ সামসুদ্দিন আহমেদ,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শিক্ষক প্রশিক্ষক,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কুমিল্লা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959556" y="2241715"/>
              <a:ext cx="7191022" cy="1015663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200" dirty="0" smtClean="0">
                  <a:solidFill>
                    <a:srgbClr val="003399"/>
                  </a:solidFill>
                  <a:latin typeface="NikoshBAN" pitchFamily="2" charset="0"/>
                  <a:cs typeface="NikoshBAN" pitchFamily="2" charset="0"/>
                </a:rPr>
                <a:t>শিক্ষা মন্ত্রণালয়, </a:t>
              </a:r>
              <a:r>
                <a:rPr lang="bn-IN" sz="2800" dirty="0" smtClean="0">
                  <a:solidFill>
                    <a:srgbClr val="003399"/>
                  </a:solidFill>
                  <a:latin typeface="NikoshBAN" pitchFamily="2" charset="0"/>
                  <a:cs typeface="NikoshBAN" pitchFamily="2" charset="0"/>
                </a:rPr>
                <a:t>মাউশি, এনসিটিবি ও এটুআই-এর সংশ্লিষ্ট কর্মকর্তাবৃন্দ </a:t>
              </a:r>
              <a:endParaRPr lang="en-US" sz="32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9556" y="624849"/>
              <a:ext cx="7191022" cy="54417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3242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5800" y="569723"/>
            <a:ext cx="7772400" cy="5754878"/>
            <a:chOff x="685800" y="569723"/>
            <a:chExt cx="7772400" cy="5754878"/>
          </a:xfrm>
          <a:solidFill>
            <a:srgbClr val="F7EFFF"/>
          </a:solidFill>
        </p:grpSpPr>
        <p:sp>
          <p:nvSpPr>
            <p:cNvPr id="10" name="Flowchart: Process 9"/>
            <p:cNvSpPr/>
            <p:nvPr/>
          </p:nvSpPr>
          <p:spPr>
            <a:xfrm>
              <a:off x="685800" y="569723"/>
              <a:ext cx="7772400" cy="5754878"/>
            </a:xfrm>
            <a:prstGeom prst="flowChartProcess">
              <a:avLst/>
            </a:prstGeom>
            <a:gradFill flip="none" rotWithShape="1">
              <a:gsLst>
                <a:gs pos="0">
                  <a:srgbClr val="50FA64">
                    <a:tint val="66000"/>
                    <a:satMod val="160000"/>
                  </a:srgbClr>
                </a:gs>
                <a:gs pos="50000">
                  <a:srgbClr val="50FA64">
                    <a:tint val="44500"/>
                    <a:satMod val="160000"/>
                  </a:srgbClr>
                </a:gs>
                <a:gs pos="100000">
                  <a:srgbClr val="50FA64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দেবদাস কর্মকার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সিনিয়র সহকারী শিক্ষক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নিউ মডেল বহুমুখী উচ্চ বিদ্যালয়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রাসেল স্কয়ার, শুক্রাবাদ,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শেরেবাংলা নগর, ঢাকা – ১২০৭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 ১ ৭ ১ ৫ ০ ১ ৬ ১ ৫ ৬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পরিকল্পনা</a:t>
              </a:r>
              <a:r>
                <a:rPr lang="en-US" sz="3200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শ্রেণীর কাজ</a:t>
              </a:r>
            </a:p>
            <a:p>
              <a:pPr algn="ctr"/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শ্রেণিঃ নবম   </a:t>
              </a:r>
              <a:r>
                <a:rPr lang="en-US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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পদার্থ বিজ্ঞান</a:t>
              </a:r>
            </a:p>
            <a:p>
              <a:pPr algn="ctr"/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চতুর্থ(কাজ, ক্ষমতা ও শক্তি) </a:t>
              </a:r>
            </a:p>
            <a:p>
              <a:pPr algn="ctr"/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বিষয়বস্তু</a:t>
              </a:r>
              <a:r>
                <a:rPr lang="en-US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: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 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শক্তি</a:t>
              </a:r>
            </a:p>
            <a:p>
              <a:pPr algn="ctr"/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সময়</a:t>
              </a:r>
              <a:r>
                <a:rPr lang="en-US" sz="3200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: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 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৪৫ মিনিট</a:t>
              </a:r>
              <a:r>
                <a:rPr lang="bn-IN" sz="3200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 </a:t>
              </a:r>
              <a:r>
                <a:rPr lang="bn-IN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 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19" b="8482"/>
            <a:stretch/>
          </p:blipFill>
          <p:spPr>
            <a:xfrm>
              <a:off x="816428" y="656808"/>
              <a:ext cx="1317172" cy="1324392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290624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3209" y="3025914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10" y="5105400"/>
            <a:ext cx="1219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8510" y="5108692"/>
            <a:ext cx="1389234" cy="707886"/>
          </a:xfrm>
          <a:prstGeom prst="rect">
            <a:avLst/>
          </a:prstGeom>
          <a:solidFill>
            <a:srgbClr val="D5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7910" y="5105400"/>
            <a:ext cx="1059645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5510" y="5105398"/>
            <a:ext cx="161929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0110" y="5105398"/>
            <a:ext cx="1312360" cy="707886"/>
          </a:xfrm>
          <a:prstGeom prst="rect">
            <a:avLst/>
          </a:prstGeom>
          <a:solidFill>
            <a:srgbClr val="75FB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10" y="717118"/>
            <a:ext cx="6496090" cy="4007282"/>
          </a:xfrm>
          <a:prstGeom prst="rect">
            <a:avLst/>
          </a:prstGeom>
          <a:gradFill flip="none" rotWithShape="1">
            <a:gsLst>
              <a:gs pos="0">
                <a:srgbClr val="50FA64">
                  <a:tint val="66000"/>
                  <a:satMod val="160000"/>
                </a:srgbClr>
              </a:gs>
              <a:gs pos="50000">
                <a:srgbClr val="50FA64">
                  <a:tint val="44500"/>
                  <a:satMod val="160000"/>
                </a:srgbClr>
              </a:gs>
              <a:gs pos="100000">
                <a:srgbClr val="50FA64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05600" y="3025914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33127" y="3373789"/>
            <a:ext cx="237247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47800" y="3358549"/>
            <a:ext cx="100969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0362" y="3993718"/>
            <a:ext cx="429443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ফুটবলটি দূরে সরে যাচ্ছে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9614" y="725269"/>
            <a:ext cx="39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ফুটবলে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প্রয়োগ করা হচ্ছে?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29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399" y="5631359"/>
            <a:ext cx="8083179" cy="584775"/>
          </a:xfrm>
          <a:prstGeom prst="rect">
            <a:avLst/>
          </a:prstGeom>
          <a:solidFill>
            <a:srgbClr val="D4F4D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লোকাটির কাজ করার সামর্থ্য আছে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511314"/>
            <a:ext cx="808317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371600"/>
            <a:ext cx="8083179" cy="41195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4326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516" y="1349038"/>
            <a:ext cx="7640684" cy="4524315"/>
          </a:xfrm>
          <a:prstGeom prst="rect">
            <a:avLst/>
          </a:prstGeom>
          <a:solidFill>
            <a:srgbClr val="D5FFD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 ও শক্তির সম্পর্ক ব্যাখ্যা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গতিশক্তি ও বিভব শক্তি বর্ণনা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শক্তির প্রধান উৎসসমূহ বর্ণনা করতে পারবে</a:t>
            </a: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পরিমান নির্ণয়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করতে পারবে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363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772400" cy="5103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258" y="5638800"/>
            <a:ext cx="7785942" cy="769441"/>
          </a:xfrm>
          <a:prstGeom prst="rect">
            <a:avLst/>
          </a:prstGeom>
          <a:solidFill>
            <a:srgbClr val="E0DDE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শক্তি আছে বলেই জগৎ গতিশীল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937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1314"/>
            <a:ext cx="7772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778514"/>
            <a:ext cx="7772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প্রত্যেক সচল বস্তুই গতিশক্তি সম্পন্ন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616714"/>
            <a:ext cx="77724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গতিশক্তি =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¼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×</a:t>
            </a:r>
            <a:r>
              <a:rPr lang="bn-BD" sz="4000" dirty="0" smtClean="0">
                <a:latin typeface="Times New Roman"/>
                <a:cs typeface="Times New Roman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বেগ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4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946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4916269"/>
            <a:ext cx="8229600" cy="646331"/>
          </a:xfrm>
          <a:prstGeom prst="rect">
            <a:avLst/>
          </a:prstGeom>
          <a:solidFill>
            <a:srgbClr val="D4F4D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স্বাভাবিক অবস্থা পরিবর্তন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 বস্তু বিভব শক্তি লাভ করে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1" y="5638800"/>
            <a:ext cx="8229600" cy="646331"/>
          </a:xfrm>
          <a:prstGeom prst="rect">
            <a:avLst/>
          </a:prstGeom>
          <a:solidFill>
            <a:srgbClr val="D4F4D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বিভব শক্তি = বস্তুর ভর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অভিকর্ষজ ত্বরণ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উচ্চতা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 bwMode="auto">
          <a:xfrm>
            <a:off x="457201" y="502920"/>
            <a:ext cx="8229599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6019800" y="1447800"/>
            <a:ext cx="0" cy="3352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52600" y="2590800"/>
            <a:ext cx="0" cy="2209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581400" y="1600200"/>
            <a:ext cx="0" cy="3200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496669"/>
            <a:ext cx="6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420469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অভিকর্ষজ ত্বরণ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2465" y="496669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673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5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2768</TotalTime>
  <Words>803</Words>
  <Application>Microsoft Office PowerPoint</Application>
  <PresentationFormat>On-screen Show (4:3)</PresentationFormat>
  <Paragraphs>140</Paragraphs>
  <Slides>20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D karmoker</cp:lastModifiedBy>
  <cp:revision>252</cp:revision>
  <dcterms:created xsi:type="dcterms:W3CDTF">2006-08-16T00:00:00Z</dcterms:created>
  <dcterms:modified xsi:type="dcterms:W3CDTF">2016-08-06T12:44:42Z</dcterms:modified>
</cp:coreProperties>
</file>